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32918400" cy="43891200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7146"/>
    <a:srgbClr val="B91732"/>
    <a:srgbClr val="534E45"/>
    <a:srgbClr val="C7B997"/>
    <a:srgbClr val="99724E"/>
    <a:srgbClr val="274329"/>
    <a:srgbClr val="4D1B23"/>
    <a:srgbClr val="7ACB94"/>
    <a:srgbClr val="4CA767"/>
    <a:srgbClr val="3E7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4660"/>
  </p:normalViewPr>
  <p:slideViewPr>
    <p:cSldViewPr snapToGrid="0">
      <p:cViewPr>
        <p:scale>
          <a:sx n="25" d="100"/>
          <a:sy n="25" d="100"/>
        </p:scale>
        <p:origin x="1543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51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2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6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76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5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1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0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8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4C6370-1125-4704-B5FB-4463DF2D0EE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B534F1-C9AF-46F8-BB2B-C15A5D3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4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A74DE2-CFBD-C6C2-5F8F-98A6EBE78F90}"/>
              </a:ext>
            </a:extLst>
          </p:cNvPr>
          <p:cNvSpPr txBox="1"/>
          <p:nvPr/>
        </p:nvSpPr>
        <p:spPr>
          <a:xfrm>
            <a:off x="8342534" y="2280143"/>
            <a:ext cx="1755016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" dist="38100" dir="2640000" algn="tl" rotWithShape="0">
                    <a:schemeClr val="bg1">
                      <a:lumMod val="85000"/>
                    </a:schemeClr>
                  </a:outerShdw>
                </a:effectLst>
                <a:latin typeface="Bebas Neue" panose="020B0606020202050201" pitchFamily="34" charset="0"/>
              </a:rPr>
              <a:t>Course code: cse-3102</a:t>
            </a:r>
            <a:br>
              <a:rPr lang="en-US" sz="4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" dist="38100" dir="2640000" algn="tl" rotWithShape="0">
                    <a:schemeClr val="bg1">
                      <a:lumMod val="85000"/>
                    </a:schemeClr>
                  </a:outerShdw>
                </a:effectLst>
                <a:latin typeface="Bebas Neue" panose="020B0606020202050201" pitchFamily="34" charset="0"/>
              </a:rPr>
            </a:br>
            <a:r>
              <a:rPr lang="en-US" sz="4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" dist="38100" dir="2640000" algn="tl" rotWithShape="0">
                    <a:schemeClr val="bg1">
                      <a:lumMod val="85000"/>
                    </a:schemeClr>
                  </a:outerShdw>
                </a:effectLst>
                <a:latin typeface="Bebas Neue" panose="020B0606020202050201" pitchFamily="34" charset="0"/>
              </a:rPr>
              <a:t>Course title:	software engineering and information system design laboratory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C94B29-2827-5067-CCED-EFF6B8298BAB}"/>
              </a:ext>
            </a:extLst>
          </p:cNvPr>
          <p:cNvSpPr txBox="1"/>
          <p:nvPr/>
        </p:nvSpPr>
        <p:spPr>
          <a:xfrm>
            <a:off x="3897914" y="4605863"/>
            <a:ext cx="27072767" cy="263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400" b="1" dirty="0">
                <a:ln w="12700">
                  <a:noFill/>
                  <a:prstDash val="solid"/>
                </a:ln>
                <a:solidFill>
                  <a:srgbClr val="7ACB94"/>
                </a:solidFill>
                <a:effectLst>
                  <a:outerShdw dist="38100" dir="2640000" algn="b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ea typeface="Fira Code" panose="020B0809050000020004" pitchFamily="49" charset="0"/>
                <a:cs typeface="Fira Code" panose="020B0809050000020004" pitchFamily="49" charset="0"/>
              </a:rPr>
              <a:t>ALUMNI MANAGEMENT PORTAL</a:t>
            </a:r>
          </a:p>
          <a:p>
            <a:pPr algn="ctr"/>
            <a:r>
              <a:rPr lang="en-US" sz="3733" dirty="0">
                <a:ln w="12700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(Project Name: Alumni Association)</a:t>
            </a:r>
            <a:br>
              <a:rPr lang="en-US" sz="6400" b="1" dirty="0">
                <a:ln w="12700">
                  <a:noFill/>
                  <a:prstDash val="solid"/>
                </a:ln>
                <a:solidFill>
                  <a:srgbClr val="7ACB94"/>
                </a:solidFill>
                <a:effectLst>
                  <a:outerShdw dist="38100" dir="2640000" algn="b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US" sz="6400" dirty="0">
              <a:ln w="12700">
                <a:noFill/>
                <a:prstDash val="solid"/>
              </a:ln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CB6802-DF3D-166F-285F-6826916F8B03}"/>
              </a:ext>
            </a:extLst>
          </p:cNvPr>
          <p:cNvSpPr txBox="1"/>
          <p:nvPr/>
        </p:nvSpPr>
        <p:spPr>
          <a:xfrm>
            <a:off x="2737773" y="11261730"/>
            <a:ext cx="11726035" cy="468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33" dirty="0">
                <a:ln w="12700">
                  <a:noFill/>
                  <a:prstDash val="solid"/>
                </a:ln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 comprehensive Alumni Management Portal developed for Bangladesh Army University of Engineering &amp; Technology</a:t>
            </a:r>
          </a:p>
          <a:p>
            <a:pPr algn="ctr"/>
            <a:endParaRPr lang="en-US" sz="3733" dirty="0">
              <a:ln w="12700">
                <a:noFill/>
                <a:prstDash val="solid"/>
              </a:ln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733" dirty="0">
                <a:ln w="12700">
                  <a:noFill/>
                  <a:prstDash val="solid"/>
                </a:ln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Designed to streamline: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>
                <a:ln w="12700">
                  <a:noFill/>
                  <a:prstDash val="solid"/>
                </a:ln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Networking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>
                <a:ln w="12700">
                  <a:noFill/>
                  <a:prstDash val="solid"/>
                </a:ln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Alumni Engagement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>
                <a:ln w="12700">
                  <a:noFill/>
                  <a:prstDash val="solid"/>
                </a:ln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Institutional Collaboration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83C686-2BCC-E5A8-6F54-55D6F0394B0A}"/>
              </a:ext>
            </a:extLst>
          </p:cNvPr>
          <p:cNvGrpSpPr/>
          <p:nvPr/>
        </p:nvGrpSpPr>
        <p:grpSpPr>
          <a:xfrm>
            <a:off x="15583805" y="7574043"/>
            <a:ext cx="14636183" cy="6484147"/>
            <a:chOff x="8524787" y="8829035"/>
            <a:chExt cx="10977137" cy="486311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BAB53CA-5FBD-A327-053F-3C73F93D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11946" y="8829035"/>
              <a:ext cx="2766815" cy="4833900"/>
            </a:xfrm>
            <a:prstGeom prst="roundRect">
              <a:avLst>
                <a:gd name="adj" fmla="val 4625"/>
              </a:avLst>
            </a:prstGeom>
            <a:blipFill>
              <a:blip r:embed="rId2"/>
              <a:stretch>
                <a:fillRect l="775" t="-1" r="-479" b="-163"/>
              </a:stretch>
            </a:blipFill>
            <a:ln>
              <a:noFill/>
            </a:ln>
            <a:effectLst>
              <a:glow rad="127000">
                <a:srgbClr val="EFF0F0">
                  <a:alpha val="7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360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1CB9C33-5883-F1FE-7501-F1A5056B42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24787" y="11119125"/>
              <a:ext cx="1118560" cy="2171355"/>
            </a:xfrm>
            <a:prstGeom prst="roundRect">
              <a:avLst>
                <a:gd name="adj" fmla="val 10463"/>
              </a:avLst>
            </a:prstGeom>
            <a:blipFill>
              <a:blip r:embed="rId3"/>
              <a:stretch>
                <a:fillRect l="-1115" t="-309" r="-479" b="-163"/>
              </a:stretch>
            </a:blipFill>
            <a:ln>
              <a:noFill/>
            </a:ln>
            <a:effectLst>
              <a:glow rad="127000">
                <a:srgbClr val="EFF0F0">
                  <a:alpha val="4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36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5501F84-AFA3-BBD9-0514-530C0659D6D2}"/>
                </a:ext>
              </a:extLst>
            </p:cNvPr>
            <p:cNvGrpSpPr/>
            <p:nvPr/>
          </p:nvGrpSpPr>
          <p:grpSpPr>
            <a:xfrm>
              <a:off x="12394490" y="8829035"/>
              <a:ext cx="7107434" cy="4863110"/>
              <a:chOff x="4372181" y="7370382"/>
              <a:chExt cx="8220278" cy="5819616"/>
            </a:xfrm>
          </p:grpSpPr>
          <p:sp>
            <p:nvSpPr>
              <p:cNvPr id="1036" name="Rectangle: Rounded Corners 1035">
                <a:extLst>
                  <a:ext uri="{FF2B5EF4-FFF2-40B4-BE49-F238E27FC236}">
                    <a16:creationId xmlns:a16="http://schemas.microsoft.com/office/drawing/2014/main" id="{B18429C0-5232-2D56-D521-06052BB313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66446" y="7370382"/>
                <a:ext cx="6426013" cy="3724568"/>
              </a:xfrm>
              <a:prstGeom prst="roundRect">
                <a:avLst>
                  <a:gd name="adj" fmla="val 4625"/>
                </a:avLst>
              </a:prstGeom>
              <a:blipFill>
                <a:blip r:embed="rId4"/>
                <a:stretch>
                  <a:fillRect l="775" t="-1" r="-479" b="-163"/>
                </a:stretch>
              </a:blipFill>
              <a:ln>
                <a:noFill/>
              </a:ln>
              <a:effectLst>
                <a:glow rad="127000">
                  <a:srgbClr val="EFF0F0">
                    <a:alpha val="7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60" dirty="0"/>
              </a:p>
            </p:txBody>
          </p:sp>
          <p:sp>
            <p:nvSpPr>
              <p:cNvPr id="1035" name="Rectangle: Rounded Corners 1034">
                <a:extLst>
                  <a:ext uri="{FF2B5EF4-FFF2-40B4-BE49-F238E27FC236}">
                    <a16:creationId xmlns:a16="http://schemas.microsoft.com/office/drawing/2014/main" id="{0E507B1B-8951-0985-362C-10C64F9EA3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52444" y="7717205"/>
                <a:ext cx="6426013" cy="3724568"/>
              </a:xfrm>
              <a:prstGeom prst="roundRect">
                <a:avLst>
                  <a:gd name="adj" fmla="val 4625"/>
                </a:avLst>
              </a:prstGeom>
              <a:blipFill>
                <a:blip r:embed="rId5"/>
                <a:stretch>
                  <a:fillRect l="775" t="-1" r="-479" b="-163"/>
                </a:stretch>
              </a:blipFill>
              <a:ln>
                <a:noFill/>
              </a:ln>
              <a:effectLst>
                <a:glow rad="127000">
                  <a:srgbClr val="EFF0F0">
                    <a:alpha val="7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60" dirty="0"/>
              </a:p>
            </p:txBody>
          </p:sp>
          <p:sp>
            <p:nvSpPr>
              <p:cNvPr id="1033" name="Rectangle: Rounded Corners 1032">
                <a:extLst>
                  <a:ext uri="{FF2B5EF4-FFF2-40B4-BE49-F238E27FC236}">
                    <a16:creationId xmlns:a16="http://schemas.microsoft.com/office/drawing/2014/main" id="{55E48EBF-71B0-0BA4-1E07-E193841F2D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59201" y="8105298"/>
                <a:ext cx="6426013" cy="3724569"/>
              </a:xfrm>
              <a:prstGeom prst="roundRect">
                <a:avLst>
                  <a:gd name="adj" fmla="val 4625"/>
                </a:avLst>
              </a:prstGeom>
              <a:blipFill>
                <a:blip r:embed="rId6"/>
                <a:stretch>
                  <a:fillRect l="775" t="-1" r="-479" b="-163"/>
                </a:stretch>
              </a:blipFill>
              <a:ln>
                <a:noFill/>
              </a:ln>
              <a:effectLst>
                <a:glow rad="127000">
                  <a:srgbClr val="EFF0F0">
                    <a:alpha val="7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60" dirty="0"/>
              </a:p>
            </p:txBody>
          </p:sp>
          <p:sp>
            <p:nvSpPr>
              <p:cNvPr id="1032" name="Rectangle: Rounded Corners 1031">
                <a:extLst>
                  <a:ext uri="{FF2B5EF4-FFF2-40B4-BE49-F238E27FC236}">
                    <a16:creationId xmlns:a16="http://schemas.microsoft.com/office/drawing/2014/main" id="{42418C83-43E9-3BBD-873B-6CF88454EB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86367" y="8498553"/>
                <a:ext cx="6426013" cy="3724569"/>
              </a:xfrm>
              <a:prstGeom prst="roundRect">
                <a:avLst>
                  <a:gd name="adj" fmla="val 4625"/>
                </a:avLst>
              </a:prstGeom>
              <a:blipFill>
                <a:blip r:embed="rId7"/>
                <a:stretch>
                  <a:fillRect l="775" t="-1" r="-479" b="-163"/>
                </a:stretch>
              </a:blipFill>
              <a:ln>
                <a:noFill/>
              </a:ln>
              <a:effectLst>
                <a:glow rad="127000">
                  <a:srgbClr val="EFF0F0">
                    <a:alpha val="7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60" dirty="0"/>
              </a:p>
            </p:txBody>
          </p:sp>
          <p:sp>
            <p:nvSpPr>
              <p:cNvPr id="1031" name="Rectangle: Rounded Corners 1030">
                <a:extLst>
                  <a:ext uri="{FF2B5EF4-FFF2-40B4-BE49-F238E27FC236}">
                    <a16:creationId xmlns:a16="http://schemas.microsoft.com/office/drawing/2014/main" id="{52910804-7D00-AB41-5D72-230F43A618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13531" y="8981989"/>
                <a:ext cx="6426012" cy="3724568"/>
              </a:xfrm>
              <a:prstGeom prst="roundRect">
                <a:avLst>
                  <a:gd name="adj" fmla="val 4625"/>
                </a:avLst>
              </a:prstGeom>
              <a:blipFill>
                <a:blip r:embed="rId8"/>
                <a:stretch>
                  <a:fillRect l="775" t="-1" r="-479" b="-163"/>
                </a:stretch>
              </a:blipFill>
              <a:ln>
                <a:noFill/>
              </a:ln>
              <a:effectLst>
                <a:glow rad="127000">
                  <a:srgbClr val="EFF0F0">
                    <a:alpha val="7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60" dirty="0"/>
              </a:p>
            </p:txBody>
          </p:sp>
          <p:sp>
            <p:nvSpPr>
              <p:cNvPr id="1034" name="Rectangle: Rounded Corners 1033">
                <a:extLst>
                  <a:ext uri="{FF2B5EF4-FFF2-40B4-BE49-F238E27FC236}">
                    <a16:creationId xmlns:a16="http://schemas.microsoft.com/office/drawing/2014/main" id="{913E3E5C-B2BC-7F79-726F-33ED21E6A6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72181" y="9465430"/>
                <a:ext cx="6426012" cy="3724568"/>
              </a:xfrm>
              <a:prstGeom prst="roundRect">
                <a:avLst>
                  <a:gd name="adj" fmla="val 4625"/>
                </a:avLst>
              </a:prstGeom>
              <a:blipFill>
                <a:blip r:embed="rId9"/>
                <a:stretch>
                  <a:fillRect l="775" t="-1" r="-479" b="-163"/>
                </a:stretch>
              </a:blipFill>
              <a:ln>
                <a:noFill/>
              </a:ln>
              <a:effectLst>
                <a:glow rad="127000">
                  <a:srgbClr val="EFF0F0">
                    <a:alpha val="7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360" dirty="0"/>
              </a:p>
            </p:txBody>
          </p: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FE5F1B54-EC62-BEE6-3205-21FE18147109}"/>
              </a:ext>
            </a:extLst>
          </p:cNvPr>
          <p:cNvGrpSpPr/>
          <p:nvPr/>
        </p:nvGrpSpPr>
        <p:grpSpPr>
          <a:xfrm>
            <a:off x="22555791" y="37518033"/>
            <a:ext cx="7356373" cy="4407440"/>
            <a:chOff x="6349320" y="22773901"/>
            <a:chExt cx="10682544" cy="610400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9EA6663-1D18-80AE-CF52-AD3C0AA9E0ED}"/>
                </a:ext>
              </a:extLst>
            </p:cNvPr>
            <p:cNvGrpSpPr/>
            <p:nvPr/>
          </p:nvGrpSpPr>
          <p:grpSpPr>
            <a:xfrm>
              <a:off x="7522214" y="24026935"/>
              <a:ext cx="8328811" cy="3800466"/>
              <a:chOff x="9944980" y="8896316"/>
              <a:chExt cx="10872849" cy="5438933"/>
            </a:xfrm>
            <a:effectLst>
              <a:glow rad="1270">
                <a:schemeClr val="bg1">
                  <a:alpha val="6000"/>
                </a:schemeClr>
              </a:glow>
            </a:effectLst>
          </p:grpSpPr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140073AC-675A-AA36-FE51-2530A3E350B3}"/>
                  </a:ext>
                </a:extLst>
              </p:cNvPr>
              <p:cNvSpPr/>
              <p:nvPr/>
            </p:nvSpPr>
            <p:spPr>
              <a:xfrm>
                <a:off x="16894222" y="10853964"/>
                <a:ext cx="3923607" cy="3481285"/>
              </a:xfrm>
              <a:prstGeom prst="hexagon">
                <a:avLst>
                  <a:gd name="adj" fmla="val 25000"/>
                  <a:gd name="vf" fmla="val 115470"/>
                </a:avLst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904" t="-4122" r="2904" b="-26752"/>
                </a:stretch>
              </a:blipFill>
              <a:ln w="76200">
                <a:solidFill>
                  <a:schemeClr val="bg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206702956">
                      <a:custGeom>
                        <a:avLst/>
                        <a:gdLst>
                          <a:gd name="connsiteX0" fmla="*/ 0 w 3923607"/>
                          <a:gd name="connsiteY0" fmla="*/ 1740643 h 3481286"/>
                          <a:gd name="connsiteX1" fmla="*/ 208877 w 3923607"/>
                          <a:gd name="connsiteY1" fmla="*/ 1322889 h 3481286"/>
                          <a:gd name="connsiteX2" fmla="*/ 426458 w 3923607"/>
                          <a:gd name="connsiteY2" fmla="*/ 887728 h 3481286"/>
                          <a:gd name="connsiteX3" fmla="*/ 635335 w 3923607"/>
                          <a:gd name="connsiteY3" fmla="*/ 469974 h 3481286"/>
                          <a:gd name="connsiteX4" fmla="*/ 870322 w 3923607"/>
                          <a:gd name="connsiteY4" fmla="*/ 1 h 3481286"/>
                          <a:gd name="connsiteX5" fmla="*/ 1372404 w 3923607"/>
                          <a:gd name="connsiteY5" fmla="*/ 1 h 3481286"/>
                          <a:gd name="connsiteX6" fmla="*/ 1852656 w 3923607"/>
                          <a:gd name="connsiteY6" fmla="*/ 1 h 3481286"/>
                          <a:gd name="connsiteX7" fmla="*/ 2376567 w 3923607"/>
                          <a:gd name="connsiteY7" fmla="*/ 1 h 3481286"/>
                          <a:gd name="connsiteX8" fmla="*/ 3053286 w 3923607"/>
                          <a:gd name="connsiteY8" fmla="*/ 1 h 3481286"/>
                          <a:gd name="connsiteX9" fmla="*/ 3288273 w 3923607"/>
                          <a:gd name="connsiteY9" fmla="*/ 469974 h 3481286"/>
                          <a:gd name="connsiteX10" fmla="*/ 3523259 w 3923607"/>
                          <a:gd name="connsiteY10" fmla="*/ 939948 h 3481286"/>
                          <a:gd name="connsiteX11" fmla="*/ 3723433 w 3923607"/>
                          <a:gd name="connsiteY11" fmla="*/ 1340295 h 3481286"/>
                          <a:gd name="connsiteX12" fmla="*/ 3923607 w 3923607"/>
                          <a:gd name="connsiteY12" fmla="*/ 1740643 h 3481286"/>
                          <a:gd name="connsiteX13" fmla="*/ 3697324 w 3923607"/>
                          <a:gd name="connsiteY13" fmla="*/ 2193210 h 3481286"/>
                          <a:gd name="connsiteX14" fmla="*/ 3462337 w 3923607"/>
                          <a:gd name="connsiteY14" fmla="*/ 2663183 h 3481286"/>
                          <a:gd name="connsiteX15" fmla="*/ 3262163 w 3923607"/>
                          <a:gd name="connsiteY15" fmla="*/ 3063531 h 3481286"/>
                          <a:gd name="connsiteX16" fmla="*/ 3053286 w 3923607"/>
                          <a:gd name="connsiteY16" fmla="*/ 3481285 h 3481286"/>
                          <a:gd name="connsiteX17" fmla="*/ 2463886 w 3923607"/>
                          <a:gd name="connsiteY17" fmla="*/ 3481285 h 3481286"/>
                          <a:gd name="connsiteX18" fmla="*/ 1983634 w 3923607"/>
                          <a:gd name="connsiteY18" fmla="*/ 3481285 h 3481286"/>
                          <a:gd name="connsiteX19" fmla="*/ 1416063 w 3923607"/>
                          <a:gd name="connsiteY19" fmla="*/ 3481285 h 3481286"/>
                          <a:gd name="connsiteX20" fmla="*/ 870322 w 3923607"/>
                          <a:gd name="connsiteY20" fmla="*/ 3481285 h 3481286"/>
                          <a:gd name="connsiteX21" fmla="*/ 661445 w 3923607"/>
                          <a:gd name="connsiteY21" fmla="*/ 3063531 h 3481286"/>
                          <a:gd name="connsiteX22" fmla="*/ 461271 w 3923607"/>
                          <a:gd name="connsiteY22" fmla="*/ 2663183 h 3481286"/>
                          <a:gd name="connsiteX23" fmla="*/ 243690 w 3923607"/>
                          <a:gd name="connsiteY23" fmla="*/ 2228023 h 3481286"/>
                          <a:gd name="connsiteX24" fmla="*/ 0 w 3923607"/>
                          <a:gd name="connsiteY24" fmla="*/ 1740643 h 3481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923607" h="3481286" fill="none" extrusionOk="0">
                            <a:moveTo>
                              <a:pt x="0" y="1740643"/>
                            </a:moveTo>
                            <a:cubicBezTo>
                              <a:pt x="10227" y="1625964"/>
                              <a:pt x="164795" y="1459741"/>
                              <a:pt x="208877" y="1322889"/>
                            </a:cubicBezTo>
                            <a:cubicBezTo>
                              <a:pt x="252959" y="1186037"/>
                              <a:pt x="379325" y="1084154"/>
                              <a:pt x="426458" y="887728"/>
                            </a:cubicBezTo>
                            <a:cubicBezTo>
                              <a:pt x="473590" y="691302"/>
                              <a:pt x="615910" y="613367"/>
                              <a:pt x="635335" y="469974"/>
                            </a:cubicBezTo>
                            <a:cubicBezTo>
                              <a:pt x="654760" y="326581"/>
                              <a:pt x="802340" y="223444"/>
                              <a:pt x="870322" y="1"/>
                            </a:cubicBezTo>
                            <a:cubicBezTo>
                              <a:pt x="972100" y="-50474"/>
                              <a:pt x="1160329" y="11281"/>
                              <a:pt x="1372404" y="1"/>
                            </a:cubicBezTo>
                            <a:cubicBezTo>
                              <a:pt x="1584479" y="-11279"/>
                              <a:pt x="1702894" y="41254"/>
                              <a:pt x="1852656" y="1"/>
                            </a:cubicBezTo>
                            <a:cubicBezTo>
                              <a:pt x="2002418" y="-41252"/>
                              <a:pt x="2242196" y="11725"/>
                              <a:pt x="2376567" y="1"/>
                            </a:cubicBezTo>
                            <a:cubicBezTo>
                              <a:pt x="2510938" y="-11723"/>
                              <a:pt x="2773215" y="65405"/>
                              <a:pt x="3053286" y="1"/>
                            </a:cubicBezTo>
                            <a:cubicBezTo>
                              <a:pt x="3182342" y="147745"/>
                              <a:pt x="3161645" y="264926"/>
                              <a:pt x="3288273" y="469974"/>
                            </a:cubicBezTo>
                            <a:cubicBezTo>
                              <a:pt x="3414900" y="675022"/>
                              <a:pt x="3422218" y="763433"/>
                              <a:pt x="3523259" y="939948"/>
                            </a:cubicBezTo>
                            <a:cubicBezTo>
                              <a:pt x="3624300" y="1116462"/>
                              <a:pt x="3630530" y="1225169"/>
                              <a:pt x="3723433" y="1340295"/>
                            </a:cubicBezTo>
                            <a:cubicBezTo>
                              <a:pt x="3816336" y="1455421"/>
                              <a:pt x="3866226" y="1653110"/>
                              <a:pt x="3923607" y="1740643"/>
                            </a:cubicBezTo>
                            <a:cubicBezTo>
                              <a:pt x="3864430" y="1982905"/>
                              <a:pt x="3711625" y="2053707"/>
                              <a:pt x="3697324" y="2193210"/>
                            </a:cubicBezTo>
                            <a:cubicBezTo>
                              <a:pt x="3683023" y="2332713"/>
                              <a:pt x="3516349" y="2502116"/>
                              <a:pt x="3462337" y="2663183"/>
                            </a:cubicBezTo>
                            <a:cubicBezTo>
                              <a:pt x="3408326" y="2824250"/>
                              <a:pt x="3293446" y="2969658"/>
                              <a:pt x="3262163" y="3063531"/>
                            </a:cubicBezTo>
                            <a:cubicBezTo>
                              <a:pt x="3230880" y="3157404"/>
                              <a:pt x="3075805" y="3375838"/>
                              <a:pt x="3053286" y="3481285"/>
                            </a:cubicBezTo>
                            <a:cubicBezTo>
                              <a:pt x="2855572" y="3538393"/>
                              <a:pt x="2680837" y="3413037"/>
                              <a:pt x="2463886" y="3481285"/>
                            </a:cubicBezTo>
                            <a:cubicBezTo>
                              <a:pt x="2246935" y="3549533"/>
                              <a:pt x="2169147" y="3462209"/>
                              <a:pt x="1983634" y="3481285"/>
                            </a:cubicBezTo>
                            <a:cubicBezTo>
                              <a:pt x="1798121" y="3500361"/>
                              <a:pt x="1638667" y="3451619"/>
                              <a:pt x="1416063" y="3481285"/>
                            </a:cubicBezTo>
                            <a:cubicBezTo>
                              <a:pt x="1193459" y="3510951"/>
                              <a:pt x="1123759" y="3476066"/>
                              <a:pt x="870322" y="3481285"/>
                            </a:cubicBezTo>
                            <a:cubicBezTo>
                              <a:pt x="801380" y="3397303"/>
                              <a:pt x="742213" y="3134570"/>
                              <a:pt x="661445" y="3063531"/>
                            </a:cubicBezTo>
                            <a:cubicBezTo>
                              <a:pt x="580677" y="2992492"/>
                              <a:pt x="549851" y="2808299"/>
                              <a:pt x="461271" y="2663183"/>
                            </a:cubicBezTo>
                            <a:cubicBezTo>
                              <a:pt x="372691" y="2518067"/>
                              <a:pt x="381651" y="2380337"/>
                              <a:pt x="243690" y="2228023"/>
                            </a:cubicBezTo>
                            <a:cubicBezTo>
                              <a:pt x="105730" y="2075709"/>
                              <a:pt x="108769" y="1878187"/>
                              <a:pt x="0" y="1740643"/>
                            </a:cubicBezTo>
                            <a:close/>
                          </a:path>
                          <a:path w="3923607" h="3481286" stroke="0" extrusionOk="0">
                            <a:moveTo>
                              <a:pt x="0" y="1740643"/>
                            </a:moveTo>
                            <a:cubicBezTo>
                              <a:pt x="34456" y="1550088"/>
                              <a:pt x="204542" y="1391282"/>
                              <a:pt x="226284" y="1288076"/>
                            </a:cubicBezTo>
                            <a:cubicBezTo>
                              <a:pt x="248026" y="1184870"/>
                              <a:pt x="370377" y="1042589"/>
                              <a:pt x="443864" y="852916"/>
                            </a:cubicBezTo>
                            <a:cubicBezTo>
                              <a:pt x="517351" y="663243"/>
                              <a:pt x="565811" y="660392"/>
                              <a:pt x="635335" y="469974"/>
                            </a:cubicBezTo>
                            <a:cubicBezTo>
                              <a:pt x="704859" y="279556"/>
                              <a:pt x="830432" y="171969"/>
                              <a:pt x="870322" y="1"/>
                            </a:cubicBezTo>
                            <a:cubicBezTo>
                              <a:pt x="1087195" y="-45979"/>
                              <a:pt x="1179294" y="14623"/>
                              <a:pt x="1416063" y="1"/>
                            </a:cubicBezTo>
                            <a:cubicBezTo>
                              <a:pt x="1652832" y="-14621"/>
                              <a:pt x="1834446" y="39944"/>
                              <a:pt x="1961804" y="1"/>
                            </a:cubicBezTo>
                            <a:cubicBezTo>
                              <a:pt x="2089162" y="-39942"/>
                              <a:pt x="2304528" y="49611"/>
                              <a:pt x="2507545" y="1"/>
                            </a:cubicBezTo>
                            <a:cubicBezTo>
                              <a:pt x="2710562" y="-49609"/>
                              <a:pt x="2895364" y="30401"/>
                              <a:pt x="3053286" y="1"/>
                            </a:cubicBezTo>
                            <a:cubicBezTo>
                              <a:pt x="3150384" y="121601"/>
                              <a:pt x="3133203" y="277874"/>
                              <a:pt x="3262163" y="417755"/>
                            </a:cubicBezTo>
                            <a:cubicBezTo>
                              <a:pt x="3391123" y="557636"/>
                              <a:pt x="3344181" y="631864"/>
                              <a:pt x="3462337" y="818103"/>
                            </a:cubicBezTo>
                            <a:cubicBezTo>
                              <a:pt x="3580493" y="1004342"/>
                              <a:pt x="3574091" y="1054751"/>
                              <a:pt x="3671214" y="1235857"/>
                            </a:cubicBezTo>
                            <a:cubicBezTo>
                              <a:pt x="3768337" y="1416963"/>
                              <a:pt x="3789356" y="1510015"/>
                              <a:pt x="3923607" y="1740643"/>
                            </a:cubicBezTo>
                            <a:cubicBezTo>
                              <a:pt x="3851807" y="1923200"/>
                              <a:pt x="3773061" y="1985271"/>
                              <a:pt x="3732136" y="2123584"/>
                            </a:cubicBezTo>
                            <a:cubicBezTo>
                              <a:pt x="3691212" y="2261897"/>
                              <a:pt x="3541692" y="2452409"/>
                              <a:pt x="3497150" y="2593558"/>
                            </a:cubicBezTo>
                            <a:cubicBezTo>
                              <a:pt x="3452608" y="2734707"/>
                              <a:pt x="3346812" y="2870217"/>
                              <a:pt x="3305679" y="2976499"/>
                            </a:cubicBezTo>
                            <a:cubicBezTo>
                              <a:pt x="3264546" y="3082781"/>
                              <a:pt x="3105119" y="3268127"/>
                              <a:pt x="3053286" y="3481285"/>
                            </a:cubicBezTo>
                            <a:cubicBezTo>
                              <a:pt x="2939049" y="3535326"/>
                              <a:pt x="2624720" y="3468289"/>
                              <a:pt x="2507545" y="3481285"/>
                            </a:cubicBezTo>
                            <a:cubicBezTo>
                              <a:pt x="2390370" y="3494281"/>
                              <a:pt x="2119916" y="3454606"/>
                              <a:pt x="2005463" y="3481285"/>
                            </a:cubicBezTo>
                            <a:cubicBezTo>
                              <a:pt x="1891010" y="3507964"/>
                              <a:pt x="1588600" y="3413175"/>
                              <a:pt x="1416063" y="3481285"/>
                            </a:cubicBezTo>
                            <a:cubicBezTo>
                              <a:pt x="1243526" y="3549395"/>
                              <a:pt x="1109849" y="3456974"/>
                              <a:pt x="870322" y="3481285"/>
                            </a:cubicBezTo>
                            <a:cubicBezTo>
                              <a:pt x="798185" y="3342402"/>
                              <a:pt x="751085" y="3175882"/>
                              <a:pt x="670148" y="3080937"/>
                            </a:cubicBezTo>
                            <a:cubicBezTo>
                              <a:pt x="589211" y="2985992"/>
                              <a:pt x="559870" y="2756458"/>
                              <a:pt x="478677" y="2697996"/>
                            </a:cubicBezTo>
                            <a:cubicBezTo>
                              <a:pt x="397484" y="2639534"/>
                              <a:pt x="327751" y="2375777"/>
                              <a:pt x="252393" y="2245429"/>
                            </a:cubicBezTo>
                            <a:cubicBezTo>
                              <a:pt x="177035" y="2115081"/>
                              <a:pt x="116369" y="1856947"/>
                              <a:pt x="0" y="174064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glow rad="127000">
                  <a:srgbClr val="111E14">
                    <a:alpha val="25000"/>
                  </a:srgbClr>
                </a:glow>
              </a:effectLst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sz="3360" dirty="0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0FACFF22-9027-BAC9-072F-7EE568069154}"/>
                  </a:ext>
                </a:extLst>
              </p:cNvPr>
              <p:cNvSpPr/>
              <p:nvPr/>
            </p:nvSpPr>
            <p:spPr>
              <a:xfrm>
                <a:off x="13419602" y="8896316"/>
                <a:ext cx="3923607" cy="3481285"/>
              </a:xfrm>
              <a:prstGeom prst="hexagon">
                <a:avLst>
                  <a:gd name="adj" fmla="val 25000"/>
                  <a:gd name="vf" fmla="val 115470"/>
                </a:avLst>
              </a:prstGeom>
              <a:blipFill>
                <a:blip r:embed="rId11"/>
                <a:srcRect/>
                <a:stretch>
                  <a:fillRect l="5270" t="-8139" r="14894" b="-31120"/>
                </a:stretch>
              </a:blipFill>
              <a:ln w="76200">
                <a:solidFill>
                  <a:schemeClr val="bg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206702956">
                      <a:custGeom>
                        <a:avLst/>
                        <a:gdLst>
                          <a:gd name="connsiteX0" fmla="*/ 0 w 3923607"/>
                          <a:gd name="connsiteY0" fmla="*/ 1740643 h 3481286"/>
                          <a:gd name="connsiteX1" fmla="*/ 208877 w 3923607"/>
                          <a:gd name="connsiteY1" fmla="*/ 1322889 h 3481286"/>
                          <a:gd name="connsiteX2" fmla="*/ 426458 w 3923607"/>
                          <a:gd name="connsiteY2" fmla="*/ 887728 h 3481286"/>
                          <a:gd name="connsiteX3" fmla="*/ 635335 w 3923607"/>
                          <a:gd name="connsiteY3" fmla="*/ 469974 h 3481286"/>
                          <a:gd name="connsiteX4" fmla="*/ 870322 w 3923607"/>
                          <a:gd name="connsiteY4" fmla="*/ 1 h 3481286"/>
                          <a:gd name="connsiteX5" fmla="*/ 1372404 w 3923607"/>
                          <a:gd name="connsiteY5" fmla="*/ 1 h 3481286"/>
                          <a:gd name="connsiteX6" fmla="*/ 1852656 w 3923607"/>
                          <a:gd name="connsiteY6" fmla="*/ 1 h 3481286"/>
                          <a:gd name="connsiteX7" fmla="*/ 2376567 w 3923607"/>
                          <a:gd name="connsiteY7" fmla="*/ 1 h 3481286"/>
                          <a:gd name="connsiteX8" fmla="*/ 3053286 w 3923607"/>
                          <a:gd name="connsiteY8" fmla="*/ 1 h 3481286"/>
                          <a:gd name="connsiteX9" fmla="*/ 3288273 w 3923607"/>
                          <a:gd name="connsiteY9" fmla="*/ 469974 h 3481286"/>
                          <a:gd name="connsiteX10" fmla="*/ 3523259 w 3923607"/>
                          <a:gd name="connsiteY10" fmla="*/ 939948 h 3481286"/>
                          <a:gd name="connsiteX11" fmla="*/ 3723433 w 3923607"/>
                          <a:gd name="connsiteY11" fmla="*/ 1340295 h 3481286"/>
                          <a:gd name="connsiteX12" fmla="*/ 3923607 w 3923607"/>
                          <a:gd name="connsiteY12" fmla="*/ 1740643 h 3481286"/>
                          <a:gd name="connsiteX13" fmla="*/ 3697324 w 3923607"/>
                          <a:gd name="connsiteY13" fmla="*/ 2193210 h 3481286"/>
                          <a:gd name="connsiteX14" fmla="*/ 3462337 w 3923607"/>
                          <a:gd name="connsiteY14" fmla="*/ 2663183 h 3481286"/>
                          <a:gd name="connsiteX15" fmla="*/ 3262163 w 3923607"/>
                          <a:gd name="connsiteY15" fmla="*/ 3063531 h 3481286"/>
                          <a:gd name="connsiteX16" fmla="*/ 3053286 w 3923607"/>
                          <a:gd name="connsiteY16" fmla="*/ 3481285 h 3481286"/>
                          <a:gd name="connsiteX17" fmla="*/ 2463886 w 3923607"/>
                          <a:gd name="connsiteY17" fmla="*/ 3481285 h 3481286"/>
                          <a:gd name="connsiteX18" fmla="*/ 1983634 w 3923607"/>
                          <a:gd name="connsiteY18" fmla="*/ 3481285 h 3481286"/>
                          <a:gd name="connsiteX19" fmla="*/ 1416063 w 3923607"/>
                          <a:gd name="connsiteY19" fmla="*/ 3481285 h 3481286"/>
                          <a:gd name="connsiteX20" fmla="*/ 870322 w 3923607"/>
                          <a:gd name="connsiteY20" fmla="*/ 3481285 h 3481286"/>
                          <a:gd name="connsiteX21" fmla="*/ 661445 w 3923607"/>
                          <a:gd name="connsiteY21" fmla="*/ 3063531 h 3481286"/>
                          <a:gd name="connsiteX22" fmla="*/ 461271 w 3923607"/>
                          <a:gd name="connsiteY22" fmla="*/ 2663183 h 3481286"/>
                          <a:gd name="connsiteX23" fmla="*/ 243690 w 3923607"/>
                          <a:gd name="connsiteY23" fmla="*/ 2228023 h 3481286"/>
                          <a:gd name="connsiteX24" fmla="*/ 0 w 3923607"/>
                          <a:gd name="connsiteY24" fmla="*/ 1740643 h 3481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923607" h="3481286" fill="none" extrusionOk="0">
                            <a:moveTo>
                              <a:pt x="0" y="1740643"/>
                            </a:moveTo>
                            <a:cubicBezTo>
                              <a:pt x="10227" y="1625964"/>
                              <a:pt x="164795" y="1459741"/>
                              <a:pt x="208877" y="1322889"/>
                            </a:cubicBezTo>
                            <a:cubicBezTo>
                              <a:pt x="252959" y="1186037"/>
                              <a:pt x="379325" y="1084154"/>
                              <a:pt x="426458" y="887728"/>
                            </a:cubicBezTo>
                            <a:cubicBezTo>
                              <a:pt x="473590" y="691302"/>
                              <a:pt x="615910" y="613367"/>
                              <a:pt x="635335" y="469974"/>
                            </a:cubicBezTo>
                            <a:cubicBezTo>
                              <a:pt x="654760" y="326581"/>
                              <a:pt x="802340" y="223444"/>
                              <a:pt x="870322" y="1"/>
                            </a:cubicBezTo>
                            <a:cubicBezTo>
                              <a:pt x="972100" y="-50474"/>
                              <a:pt x="1160329" y="11281"/>
                              <a:pt x="1372404" y="1"/>
                            </a:cubicBezTo>
                            <a:cubicBezTo>
                              <a:pt x="1584479" y="-11279"/>
                              <a:pt x="1702894" y="41254"/>
                              <a:pt x="1852656" y="1"/>
                            </a:cubicBezTo>
                            <a:cubicBezTo>
                              <a:pt x="2002418" y="-41252"/>
                              <a:pt x="2242196" y="11725"/>
                              <a:pt x="2376567" y="1"/>
                            </a:cubicBezTo>
                            <a:cubicBezTo>
                              <a:pt x="2510938" y="-11723"/>
                              <a:pt x="2773215" y="65405"/>
                              <a:pt x="3053286" y="1"/>
                            </a:cubicBezTo>
                            <a:cubicBezTo>
                              <a:pt x="3182342" y="147745"/>
                              <a:pt x="3161645" y="264926"/>
                              <a:pt x="3288273" y="469974"/>
                            </a:cubicBezTo>
                            <a:cubicBezTo>
                              <a:pt x="3414900" y="675022"/>
                              <a:pt x="3422218" y="763433"/>
                              <a:pt x="3523259" y="939948"/>
                            </a:cubicBezTo>
                            <a:cubicBezTo>
                              <a:pt x="3624300" y="1116462"/>
                              <a:pt x="3630530" y="1225169"/>
                              <a:pt x="3723433" y="1340295"/>
                            </a:cubicBezTo>
                            <a:cubicBezTo>
                              <a:pt x="3816336" y="1455421"/>
                              <a:pt x="3866226" y="1653110"/>
                              <a:pt x="3923607" y="1740643"/>
                            </a:cubicBezTo>
                            <a:cubicBezTo>
                              <a:pt x="3864430" y="1982905"/>
                              <a:pt x="3711625" y="2053707"/>
                              <a:pt x="3697324" y="2193210"/>
                            </a:cubicBezTo>
                            <a:cubicBezTo>
                              <a:pt x="3683023" y="2332713"/>
                              <a:pt x="3516349" y="2502116"/>
                              <a:pt x="3462337" y="2663183"/>
                            </a:cubicBezTo>
                            <a:cubicBezTo>
                              <a:pt x="3408326" y="2824250"/>
                              <a:pt x="3293446" y="2969658"/>
                              <a:pt x="3262163" y="3063531"/>
                            </a:cubicBezTo>
                            <a:cubicBezTo>
                              <a:pt x="3230880" y="3157404"/>
                              <a:pt x="3075805" y="3375838"/>
                              <a:pt x="3053286" y="3481285"/>
                            </a:cubicBezTo>
                            <a:cubicBezTo>
                              <a:pt x="2855572" y="3538393"/>
                              <a:pt x="2680837" y="3413037"/>
                              <a:pt x="2463886" y="3481285"/>
                            </a:cubicBezTo>
                            <a:cubicBezTo>
                              <a:pt x="2246935" y="3549533"/>
                              <a:pt x="2169147" y="3462209"/>
                              <a:pt x="1983634" y="3481285"/>
                            </a:cubicBezTo>
                            <a:cubicBezTo>
                              <a:pt x="1798121" y="3500361"/>
                              <a:pt x="1638667" y="3451619"/>
                              <a:pt x="1416063" y="3481285"/>
                            </a:cubicBezTo>
                            <a:cubicBezTo>
                              <a:pt x="1193459" y="3510951"/>
                              <a:pt x="1123759" y="3476066"/>
                              <a:pt x="870322" y="3481285"/>
                            </a:cubicBezTo>
                            <a:cubicBezTo>
                              <a:pt x="801380" y="3397303"/>
                              <a:pt x="742213" y="3134570"/>
                              <a:pt x="661445" y="3063531"/>
                            </a:cubicBezTo>
                            <a:cubicBezTo>
                              <a:pt x="580677" y="2992492"/>
                              <a:pt x="549851" y="2808299"/>
                              <a:pt x="461271" y="2663183"/>
                            </a:cubicBezTo>
                            <a:cubicBezTo>
                              <a:pt x="372691" y="2518067"/>
                              <a:pt x="381651" y="2380337"/>
                              <a:pt x="243690" y="2228023"/>
                            </a:cubicBezTo>
                            <a:cubicBezTo>
                              <a:pt x="105730" y="2075709"/>
                              <a:pt x="108769" y="1878187"/>
                              <a:pt x="0" y="1740643"/>
                            </a:cubicBezTo>
                            <a:close/>
                          </a:path>
                          <a:path w="3923607" h="3481286" stroke="0" extrusionOk="0">
                            <a:moveTo>
                              <a:pt x="0" y="1740643"/>
                            </a:moveTo>
                            <a:cubicBezTo>
                              <a:pt x="34456" y="1550088"/>
                              <a:pt x="204542" y="1391282"/>
                              <a:pt x="226284" y="1288076"/>
                            </a:cubicBezTo>
                            <a:cubicBezTo>
                              <a:pt x="248026" y="1184870"/>
                              <a:pt x="370377" y="1042589"/>
                              <a:pt x="443864" y="852916"/>
                            </a:cubicBezTo>
                            <a:cubicBezTo>
                              <a:pt x="517351" y="663243"/>
                              <a:pt x="565811" y="660392"/>
                              <a:pt x="635335" y="469974"/>
                            </a:cubicBezTo>
                            <a:cubicBezTo>
                              <a:pt x="704859" y="279556"/>
                              <a:pt x="830432" y="171969"/>
                              <a:pt x="870322" y="1"/>
                            </a:cubicBezTo>
                            <a:cubicBezTo>
                              <a:pt x="1087195" y="-45979"/>
                              <a:pt x="1179294" y="14623"/>
                              <a:pt x="1416063" y="1"/>
                            </a:cubicBezTo>
                            <a:cubicBezTo>
                              <a:pt x="1652832" y="-14621"/>
                              <a:pt x="1834446" y="39944"/>
                              <a:pt x="1961804" y="1"/>
                            </a:cubicBezTo>
                            <a:cubicBezTo>
                              <a:pt x="2089162" y="-39942"/>
                              <a:pt x="2304528" y="49611"/>
                              <a:pt x="2507545" y="1"/>
                            </a:cubicBezTo>
                            <a:cubicBezTo>
                              <a:pt x="2710562" y="-49609"/>
                              <a:pt x="2895364" y="30401"/>
                              <a:pt x="3053286" y="1"/>
                            </a:cubicBezTo>
                            <a:cubicBezTo>
                              <a:pt x="3150384" y="121601"/>
                              <a:pt x="3133203" y="277874"/>
                              <a:pt x="3262163" y="417755"/>
                            </a:cubicBezTo>
                            <a:cubicBezTo>
                              <a:pt x="3391123" y="557636"/>
                              <a:pt x="3344181" y="631864"/>
                              <a:pt x="3462337" y="818103"/>
                            </a:cubicBezTo>
                            <a:cubicBezTo>
                              <a:pt x="3580493" y="1004342"/>
                              <a:pt x="3574091" y="1054751"/>
                              <a:pt x="3671214" y="1235857"/>
                            </a:cubicBezTo>
                            <a:cubicBezTo>
                              <a:pt x="3768337" y="1416963"/>
                              <a:pt x="3789356" y="1510015"/>
                              <a:pt x="3923607" y="1740643"/>
                            </a:cubicBezTo>
                            <a:cubicBezTo>
                              <a:pt x="3851807" y="1923200"/>
                              <a:pt x="3773061" y="1985271"/>
                              <a:pt x="3732136" y="2123584"/>
                            </a:cubicBezTo>
                            <a:cubicBezTo>
                              <a:pt x="3691212" y="2261897"/>
                              <a:pt x="3541692" y="2452409"/>
                              <a:pt x="3497150" y="2593558"/>
                            </a:cubicBezTo>
                            <a:cubicBezTo>
                              <a:pt x="3452608" y="2734707"/>
                              <a:pt x="3346812" y="2870217"/>
                              <a:pt x="3305679" y="2976499"/>
                            </a:cubicBezTo>
                            <a:cubicBezTo>
                              <a:pt x="3264546" y="3082781"/>
                              <a:pt x="3105119" y="3268127"/>
                              <a:pt x="3053286" y="3481285"/>
                            </a:cubicBezTo>
                            <a:cubicBezTo>
                              <a:pt x="2939049" y="3535326"/>
                              <a:pt x="2624720" y="3468289"/>
                              <a:pt x="2507545" y="3481285"/>
                            </a:cubicBezTo>
                            <a:cubicBezTo>
                              <a:pt x="2390370" y="3494281"/>
                              <a:pt x="2119916" y="3454606"/>
                              <a:pt x="2005463" y="3481285"/>
                            </a:cubicBezTo>
                            <a:cubicBezTo>
                              <a:pt x="1891010" y="3507964"/>
                              <a:pt x="1588600" y="3413175"/>
                              <a:pt x="1416063" y="3481285"/>
                            </a:cubicBezTo>
                            <a:cubicBezTo>
                              <a:pt x="1243526" y="3549395"/>
                              <a:pt x="1109849" y="3456974"/>
                              <a:pt x="870322" y="3481285"/>
                            </a:cubicBezTo>
                            <a:cubicBezTo>
                              <a:pt x="798185" y="3342402"/>
                              <a:pt x="751085" y="3175882"/>
                              <a:pt x="670148" y="3080937"/>
                            </a:cubicBezTo>
                            <a:cubicBezTo>
                              <a:pt x="589211" y="2985992"/>
                              <a:pt x="559870" y="2756458"/>
                              <a:pt x="478677" y="2697996"/>
                            </a:cubicBezTo>
                            <a:cubicBezTo>
                              <a:pt x="397484" y="2639534"/>
                              <a:pt x="327751" y="2375777"/>
                              <a:pt x="252393" y="2245429"/>
                            </a:cubicBezTo>
                            <a:cubicBezTo>
                              <a:pt x="177035" y="2115081"/>
                              <a:pt x="116369" y="1856947"/>
                              <a:pt x="0" y="174064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glow rad="127000">
                  <a:srgbClr val="501B25">
                    <a:alpha val="20000"/>
                  </a:srgbClr>
                </a:glow>
              </a:effectLst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sz="3360" dirty="0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434132F6-7B62-37C7-D1D6-5F3AC488C824}"/>
                  </a:ext>
                </a:extLst>
              </p:cNvPr>
              <p:cNvSpPr/>
              <p:nvPr/>
            </p:nvSpPr>
            <p:spPr>
              <a:xfrm>
                <a:off x="9944980" y="10853964"/>
                <a:ext cx="3923607" cy="3481285"/>
              </a:xfrm>
              <a:prstGeom prst="hexagon">
                <a:avLst>
                  <a:gd name="adj" fmla="val 25000"/>
                  <a:gd name="vf" fmla="val 115470"/>
                </a:avLst>
              </a:prstGeom>
              <a:blipFill>
                <a:blip r:embed="rId12"/>
                <a:srcRect/>
                <a:stretch>
                  <a:fillRect l="9019" r="8958" b="-61518"/>
                </a:stretch>
              </a:blipFill>
              <a:ln w="76200">
                <a:solidFill>
                  <a:schemeClr val="bg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206702956">
                      <a:custGeom>
                        <a:avLst/>
                        <a:gdLst>
                          <a:gd name="connsiteX0" fmla="*/ 0 w 3923607"/>
                          <a:gd name="connsiteY0" fmla="*/ 1740643 h 3481286"/>
                          <a:gd name="connsiteX1" fmla="*/ 208877 w 3923607"/>
                          <a:gd name="connsiteY1" fmla="*/ 1322889 h 3481286"/>
                          <a:gd name="connsiteX2" fmla="*/ 426458 w 3923607"/>
                          <a:gd name="connsiteY2" fmla="*/ 887728 h 3481286"/>
                          <a:gd name="connsiteX3" fmla="*/ 635335 w 3923607"/>
                          <a:gd name="connsiteY3" fmla="*/ 469974 h 3481286"/>
                          <a:gd name="connsiteX4" fmla="*/ 870322 w 3923607"/>
                          <a:gd name="connsiteY4" fmla="*/ 1 h 3481286"/>
                          <a:gd name="connsiteX5" fmla="*/ 1372404 w 3923607"/>
                          <a:gd name="connsiteY5" fmla="*/ 1 h 3481286"/>
                          <a:gd name="connsiteX6" fmla="*/ 1852656 w 3923607"/>
                          <a:gd name="connsiteY6" fmla="*/ 1 h 3481286"/>
                          <a:gd name="connsiteX7" fmla="*/ 2376567 w 3923607"/>
                          <a:gd name="connsiteY7" fmla="*/ 1 h 3481286"/>
                          <a:gd name="connsiteX8" fmla="*/ 3053286 w 3923607"/>
                          <a:gd name="connsiteY8" fmla="*/ 1 h 3481286"/>
                          <a:gd name="connsiteX9" fmla="*/ 3288273 w 3923607"/>
                          <a:gd name="connsiteY9" fmla="*/ 469974 h 3481286"/>
                          <a:gd name="connsiteX10" fmla="*/ 3523259 w 3923607"/>
                          <a:gd name="connsiteY10" fmla="*/ 939948 h 3481286"/>
                          <a:gd name="connsiteX11" fmla="*/ 3723433 w 3923607"/>
                          <a:gd name="connsiteY11" fmla="*/ 1340295 h 3481286"/>
                          <a:gd name="connsiteX12" fmla="*/ 3923607 w 3923607"/>
                          <a:gd name="connsiteY12" fmla="*/ 1740643 h 3481286"/>
                          <a:gd name="connsiteX13" fmla="*/ 3697324 w 3923607"/>
                          <a:gd name="connsiteY13" fmla="*/ 2193210 h 3481286"/>
                          <a:gd name="connsiteX14" fmla="*/ 3462337 w 3923607"/>
                          <a:gd name="connsiteY14" fmla="*/ 2663183 h 3481286"/>
                          <a:gd name="connsiteX15" fmla="*/ 3262163 w 3923607"/>
                          <a:gd name="connsiteY15" fmla="*/ 3063531 h 3481286"/>
                          <a:gd name="connsiteX16" fmla="*/ 3053286 w 3923607"/>
                          <a:gd name="connsiteY16" fmla="*/ 3481285 h 3481286"/>
                          <a:gd name="connsiteX17" fmla="*/ 2463886 w 3923607"/>
                          <a:gd name="connsiteY17" fmla="*/ 3481285 h 3481286"/>
                          <a:gd name="connsiteX18" fmla="*/ 1983634 w 3923607"/>
                          <a:gd name="connsiteY18" fmla="*/ 3481285 h 3481286"/>
                          <a:gd name="connsiteX19" fmla="*/ 1416063 w 3923607"/>
                          <a:gd name="connsiteY19" fmla="*/ 3481285 h 3481286"/>
                          <a:gd name="connsiteX20" fmla="*/ 870322 w 3923607"/>
                          <a:gd name="connsiteY20" fmla="*/ 3481285 h 3481286"/>
                          <a:gd name="connsiteX21" fmla="*/ 661445 w 3923607"/>
                          <a:gd name="connsiteY21" fmla="*/ 3063531 h 3481286"/>
                          <a:gd name="connsiteX22" fmla="*/ 461271 w 3923607"/>
                          <a:gd name="connsiteY22" fmla="*/ 2663183 h 3481286"/>
                          <a:gd name="connsiteX23" fmla="*/ 243690 w 3923607"/>
                          <a:gd name="connsiteY23" fmla="*/ 2228023 h 3481286"/>
                          <a:gd name="connsiteX24" fmla="*/ 0 w 3923607"/>
                          <a:gd name="connsiteY24" fmla="*/ 1740643 h 3481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923607" h="3481286" fill="none" extrusionOk="0">
                            <a:moveTo>
                              <a:pt x="0" y="1740643"/>
                            </a:moveTo>
                            <a:cubicBezTo>
                              <a:pt x="10227" y="1625964"/>
                              <a:pt x="164795" y="1459741"/>
                              <a:pt x="208877" y="1322889"/>
                            </a:cubicBezTo>
                            <a:cubicBezTo>
                              <a:pt x="252959" y="1186037"/>
                              <a:pt x="379325" y="1084154"/>
                              <a:pt x="426458" y="887728"/>
                            </a:cubicBezTo>
                            <a:cubicBezTo>
                              <a:pt x="473590" y="691302"/>
                              <a:pt x="615910" y="613367"/>
                              <a:pt x="635335" y="469974"/>
                            </a:cubicBezTo>
                            <a:cubicBezTo>
                              <a:pt x="654760" y="326581"/>
                              <a:pt x="802340" y="223444"/>
                              <a:pt x="870322" y="1"/>
                            </a:cubicBezTo>
                            <a:cubicBezTo>
                              <a:pt x="972100" y="-50474"/>
                              <a:pt x="1160329" y="11281"/>
                              <a:pt x="1372404" y="1"/>
                            </a:cubicBezTo>
                            <a:cubicBezTo>
                              <a:pt x="1584479" y="-11279"/>
                              <a:pt x="1702894" y="41254"/>
                              <a:pt x="1852656" y="1"/>
                            </a:cubicBezTo>
                            <a:cubicBezTo>
                              <a:pt x="2002418" y="-41252"/>
                              <a:pt x="2242196" y="11725"/>
                              <a:pt x="2376567" y="1"/>
                            </a:cubicBezTo>
                            <a:cubicBezTo>
                              <a:pt x="2510938" y="-11723"/>
                              <a:pt x="2773215" y="65405"/>
                              <a:pt x="3053286" y="1"/>
                            </a:cubicBezTo>
                            <a:cubicBezTo>
                              <a:pt x="3182342" y="147745"/>
                              <a:pt x="3161645" y="264926"/>
                              <a:pt x="3288273" y="469974"/>
                            </a:cubicBezTo>
                            <a:cubicBezTo>
                              <a:pt x="3414900" y="675022"/>
                              <a:pt x="3422218" y="763433"/>
                              <a:pt x="3523259" y="939948"/>
                            </a:cubicBezTo>
                            <a:cubicBezTo>
                              <a:pt x="3624300" y="1116462"/>
                              <a:pt x="3630530" y="1225169"/>
                              <a:pt x="3723433" y="1340295"/>
                            </a:cubicBezTo>
                            <a:cubicBezTo>
                              <a:pt x="3816336" y="1455421"/>
                              <a:pt x="3866226" y="1653110"/>
                              <a:pt x="3923607" y="1740643"/>
                            </a:cubicBezTo>
                            <a:cubicBezTo>
                              <a:pt x="3864430" y="1982905"/>
                              <a:pt x="3711625" y="2053707"/>
                              <a:pt x="3697324" y="2193210"/>
                            </a:cubicBezTo>
                            <a:cubicBezTo>
                              <a:pt x="3683023" y="2332713"/>
                              <a:pt x="3516349" y="2502116"/>
                              <a:pt x="3462337" y="2663183"/>
                            </a:cubicBezTo>
                            <a:cubicBezTo>
                              <a:pt x="3408326" y="2824250"/>
                              <a:pt x="3293446" y="2969658"/>
                              <a:pt x="3262163" y="3063531"/>
                            </a:cubicBezTo>
                            <a:cubicBezTo>
                              <a:pt x="3230880" y="3157404"/>
                              <a:pt x="3075805" y="3375838"/>
                              <a:pt x="3053286" y="3481285"/>
                            </a:cubicBezTo>
                            <a:cubicBezTo>
                              <a:pt x="2855572" y="3538393"/>
                              <a:pt x="2680837" y="3413037"/>
                              <a:pt x="2463886" y="3481285"/>
                            </a:cubicBezTo>
                            <a:cubicBezTo>
                              <a:pt x="2246935" y="3549533"/>
                              <a:pt x="2169147" y="3462209"/>
                              <a:pt x="1983634" y="3481285"/>
                            </a:cubicBezTo>
                            <a:cubicBezTo>
                              <a:pt x="1798121" y="3500361"/>
                              <a:pt x="1638667" y="3451619"/>
                              <a:pt x="1416063" y="3481285"/>
                            </a:cubicBezTo>
                            <a:cubicBezTo>
                              <a:pt x="1193459" y="3510951"/>
                              <a:pt x="1123759" y="3476066"/>
                              <a:pt x="870322" y="3481285"/>
                            </a:cubicBezTo>
                            <a:cubicBezTo>
                              <a:pt x="801380" y="3397303"/>
                              <a:pt x="742213" y="3134570"/>
                              <a:pt x="661445" y="3063531"/>
                            </a:cubicBezTo>
                            <a:cubicBezTo>
                              <a:pt x="580677" y="2992492"/>
                              <a:pt x="549851" y="2808299"/>
                              <a:pt x="461271" y="2663183"/>
                            </a:cubicBezTo>
                            <a:cubicBezTo>
                              <a:pt x="372691" y="2518067"/>
                              <a:pt x="381651" y="2380337"/>
                              <a:pt x="243690" y="2228023"/>
                            </a:cubicBezTo>
                            <a:cubicBezTo>
                              <a:pt x="105730" y="2075709"/>
                              <a:pt x="108769" y="1878187"/>
                              <a:pt x="0" y="1740643"/>
                            </a:cubicBezTo>
                            <a:close/>
                          </a:path>
                          <a:path w="3923607" h="3481286" stroke="0" extrusionOk="0">
                            <a:moveTo>
                              <a:pt x="0" y="1740643"/>
                            </a:moveTo>
                            <a:cubicBezTo>
                              <a:pt x="34456" y="1550088"/>
                              <a:pt x="204542" y="1391282"/>
                              <a:pt x="226284" y="1288076"/>
                            </a:cubicBezTo>
                            <a:cubicBezTo>
                              <a:pt x="248026" y="1184870"/>
                              <a:pt x="370377" y="1042589"/>
                              <a:pt x="443864" y="852916"/>
                            </a:cubicBezTo>
                            <a:cubicBezTo>
                              <a:pt x="517351" y="663243"/>
                              <a:pt x="565811" y="660392"/>
                              <a:pt x="635335" y="469974"/>
                            </a:cubicBezTo>
                            <a:cubicBezTo>
                              <a:pt x="704859" y="279556"/>
                              <a:pt x="830432" y="171969"/>
                              <a:pt x="870322" y="1"/>
                            </a:cubicBezTo>
                            <a:cubicBezTo>
                              <a:pt x="1087195" y="-45979"/>
                              <a:pt x="1179294" y="14623"/>
                              <a:pt x="1416063" y="1"/>
                            </a:cubicBezTo>
                            <a:cubicBezTo>
                              <a:pt x="1652832" y="-14621"/>
                              <a:pt x="1834446" y="39944"/>
                              <a:pt x="1961804" y="1"/>
                            </a:cubicBezTo>
                            <a:cubicBezTo>
                              <a:pt x="2089162" y="-39942"/>
                              <a:pt x="2304528" y="49611"/>
                              <a:pt x="2507545" y="1"/>
                            </a:cubicBezTo>
                            <a:cubicBezTo>
                              <a:pt x="2710562" y="-49609"/>
                              <a:pt x="2895364" y="30401"/>
                              <a:pt x="3053286" y="1"/>
                            </a:cubicBezTo>
                            <a:cubicBezTo>
                              <a:pt x="3150384" y="121601"/>
                              <a:pt x="3133203" y="277874"/>
                              <a:pt x="3262163" y="417755"/>
                            </a:cubicBezTo>
                            <a:cubicBezTo>
                              <a:pt x="3391123" y="557636"/>
                              <a:pt x="3344181" y="631864"/>
                              <a:pt x="3462337" y="818103"/>
                            </a:cubicBezTo>
                            <a:cubicBezTo>
                              <a:pt x="3580493" y="1004342"/>
                              <a:pt x="3574091" y="1054751"/>
                              <a:pt x="3671214" y="1235857"/>
                            </a:cubicBezTo>
                            <a:cubicBezTo>
                              <a:pt x="3768337" y="1416963"/>
                              <a:pt x="3789356" y="1510015"/>
                              <a:pt x="3923607" y="1740643"/>
                            </a:cubicBezTo>
                            <a:cubicBezTo>
                              <a:pt x="3851807" y="1923200"/>
                              <a:pt x="3773061" y="1985271"/>
                              <a:pt x="3732136" y="2123584"/>
                            </a:cubicBezTo>
                            <a:cubicBezTo>
                              <a:pt x="3691212" y="2261897"/>
                              <a:pt x="3541692" y="2452409"/>
                              <a:pt x="3497150" y="2593558"/>
                            </a:cubicBezTo>
                            <a:cubicBezTo>
                              <a:pt x="3452608" y="2734707"/>
                              <a:pt x="3346812" y="2870217"/>
                              <a:pt x="3305679" y="2976499"/>
                            </a:cubicBezTo>
                            <a:cubicBezTo>
                              <a:pt x="3264546" y="3082781"/>
                              <a:pt x="3105119" y="3268127"/>
                              <a:pt x="3053286" y="3481285"/>
                            </a:cubicBezTo>
                            <a:cubicBezTo>
                              <a:pt x="2939049" y="3535326"/>
                              <a:pt x="2624720" y="3468289"/>
                              <a:pt x="2507545" y="3481285"/>
                            </a:cubicBezTo>
                            <a:cubicBezTo>
                              <a:pt x="2390370" y="3494281"/>
                              <a:pt x="2119916" y="3454606"/>
                              <a:pt x="2005463" y="3481285"/>
                            </a:cubicBezTo>
                            <a:cubicBezTo>
                              <a:pt x="1891010" y="3507964"/>
                              <a:pt x="1588600" y="3413175"/>
                              <a:pt x="1416063" y="3481285"/>
                            </a:cubicBezTo>
                            <a:cubicBezTo>
                              <a:pt x="1243526" y="3549395"/>
                              <a:pt x="1109849" y="3456974"/>
                              <a:pt x="870322" y="3481285"/>
                            </a:cubicBezTo>
                            <a:cubicBezTo>
                              <a:pt x="798185" y="3342402"/>
                              <a:pt x="751085" y="3175882"/>
                              <a:pt x="670148" y="3080937"/>
                            </a:cubicBezTo>
                            <a:cubicBezTo>
                              <a:pt x="589211" y="2985992"/>
                              <a:pt x="559870" y="2756458"/>
                              <a:pt x="478677" y="2697996"/>
                            </a:cubicBezTo>
                            <a:cubicBezTo>
                              <a:pt x="397484" y="2639534"/>
                              <a:pt x="327751" y="2375777"/>
                              <a:pt x="252393" y="2245429"/>
                            </a:cubicBezTo>
                            <a:cubicBezTo>
                              <a:pt x="177035" y="2115081"/>
                              <a:pt x="116369" y="1856947"/>
                              <a:pt x="0" y="174064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glow rad="127000">
                  <a:srgbClr val="4D4C43">
                    <a:alpha val="20000"/>
                  </a:srgbClr>
                </a:glow>
              </a:effectLst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sz="3360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19CA815-97EF-A458-0A04-C388E5098579}"/>
                </a:ext>
              </a:extLst>
            </p:cNvPr>
            <p:cNvSpPr txBox="1"/>
            <p:nvPr/>
          </p:nvSpPr>
          <p:spPr>
            <a:xfrm>
              <a:off x="8483978" y="22773901"/>
              <a:ext cx="6367260" cy="10370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133" b="1" dirty="0">
                  <a:solidFill>
                    <a:srgbClr val="4D1B23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Khondokar Mishkatul Azim</a:t>
              </a:r>
              <a:br>
                <a:rPr lang="en-US" sz="2133" b="1" dirty="0">
                  <a:solidFill>
                    <a:srgbClr val="4D1B23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</a:br>
              <a:r>
                <a:rPr lang="en-US" sz="2133" b="1" dirty="0">
                  <a:solidFill>
                    <a:srgbClr val="4D1B23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ID: 0812310205101028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215A239-32AD-173C-F6DB-10A95B064AE9}"/>
                </a:ext>
              </a:extLst>
            </p:cNvPr>
            <p:cNvSpPr txBox="1"/>
            <p:nvPr/>
          </p:nvSpPr>
          <p:spPr>
            <a:xfrm>
              <a:off x="6349320" y="27840876"/>
              <a:ext cx="5215154" cy="10370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133" b="1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Zarif Ahnaf </a:t>
              </a:r>
              <a:r>
                <a:rPr lang="en-US" sz="2133" b="1" dirty="0" err="1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Dhrubo</a:t>
              </a:r>
              <a:endParaRPr lang="en-US" sz="2133" b="1" dirty="0">
                <a:solidFill>
                  <a:srgbClr val="534E45"/>
                </a:solidFill>
                <a:latin typeface="Biome" panose="020B0503030204020804" pitchFamily="34" charset="0"/>
                <a:ea typeface="Fira Code" panose="020B0809050000020004" pitchFamily="49" charset="0"/>
                <a:cs typeface="Biome" panose="020B0503030204020804" pitchFamily="34" charset="0"/>
              </a:endParaRPr>
            </a:p>
            <a:p>
              <a:pPr algn="ctr"/>
              <a:r>
                <a:rPr lang="en-US" sz="2133" b="1" dirty="0">
                  <a:solidFill>
                    <a:srgbClr val="534E45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ID: 0812310205101023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520C60A3-0B2A-0C38-E661-457BDFE18609}"/>
                </a:ext>
              </a:extLst>
            </p:cNvPr>
            <p:cNvSpPr txBox="1"/>
            <p:nvPr/>
          </p:nvSpPr>
          <p:spPr>
            <a:xfrm>
              <a:off x="11816710" y="27824253"/>
              <a:ext cx="5215154" cy="10370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133" b="1" dirty="0">
                  <a:solidFill>
                    <a:srgbClr val="274329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Md. </a:t>
              </a:r>
              <a:r>
                <a:rPr lang="en-US" sz="2133" b="1" dirty="0" err="1">
                  <a:solidFill>
                    <a:srgbClr val="274329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Muhiminul</a:t>
              </a:r>
              <a:r>
                <a:rPr lang="en-US" sz="2133" b="1" dirty="0">
                  <a:solidFill>
                    <a:srgbClr val="274329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 Islam</a:t>
              </a:r>
            </a:p>
            <a:p>
              <a:pPr algn="ctr"/>
              <a:r>
                <a:rPr lang="en-US" sz="2133" b="1" dirty="0">
                  <a:solidFill>
                    <a:srgbClr val="274329"/>
                  </a:solidFill>
                  <a:latin typeface="Biome" panose="020B0503030204020804" pitchFamily="34" charset="0"/>
                  <a:ea typeface="Fira Code" panose="020B0809050000020004" pitchFamily="49" charset="0"/>
                  <a:cs typeface="Biome" panose="020B0503030204020804" pitchFamily="34" charset="0"/>
                </a:rPr>
                <a:t>ID: 0812310205101006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A84BD-F6EC-0C32-AC54-B7741E53969D}"/>
              </a:ext>
            </a:extLst>
          </p:cNvPr>
          <p:cNvGrpSpPr/>
          <p:nvPr/>
        </p:nvGrpSpPr>
        <p:grpSpPr>
          <a:xfrm>
            <a:off x="3897914" y="196726"/>
            <a:ext cx="25388495" cy="3022713"/>
            <a:chOff x="1784587" y="147544"/>
            <a:chExt cx="19041371" cy="22670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745E07-D557-9106-5F04-ACD530C58500}"/>
                </a:ext>
              </a:extLst>
            </p:cNvPr>
            <p:cNvSpPr txBox="1"/>
            <p:nvPr/>
          </p:nvSpPr>
          <p:spPr>
            <a:xfrm>
              <a:off x="3849196" y="596528"/>
              <a:ext cx="16976762" cy="9925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>
                  <a:ln w="0"/>
                  <a:solidFill>
                    <a:srgbClr val="207146"/>
                  </a:solidFill>
                  <a:effectLst>
                    <a:outerShdw blurRad="12700" dist="38100" dir="2640000" algn="tl" rotWithShape="0">
                      <a:schemeClr val="bg1">
                        <a:lumMod val="85000"/>
                      </a:schemeClr>
                    </a:outerShdw>
                  </a:effectLst>
                  <a:latin typeface="Bebas Neue" panose="020B0606020202050201" pitchFamily="34" charset="0"/>
                </a:rPr>
                <a:t>Bangladesh army university of engineering &amp; technology ( BAUET)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56BDA52-D925-1C64-1ED8-0ED58C35F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587" y="147544"/>
              <a:ext cx="2257429" cy="226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802AF1-EFCA-C2AE-908D-43C5D97F7072}"/>
              </a:ext>
            </a:extLst>
          </p:cNvPr>
          <p:cNvSpPr txBox="1"/>
          <p:nvPr/>
        </p:nvSpPr>
        <p:spPr>
          <a:xfrm>
            <a:off x="19930427" y="14249313"/>
            <a:ext cx="5885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Fig.1: Design Preview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D109E6-F8DE-F0DD-B07E-04BE20983B6E}"/>
              </a:ext>
            </a:extLst>
          </p:cNvPr>
          <p:cNvGrpSpPr/>
          <p:nvPr/>
        </p:nvGrpSpPr>
        <p:grpSpPr>
          <a:xfrm>
            <a:off x="1976582" y="6515575"/>
            <a:ext cx="12731636" cy="4497924"/>
            <a:chOff x="795809" y="7317836"/>
            <a:chExt cx="8204813" cy="337344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010043A-32D0-5D41-B63D-8BE6E48E4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9" y="7317836"/>
              <a:ext cx="8204813" cy="337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2FED49-CD56-CB65-D9D7-DE1A4871868B}"/>
                </a:ext>
              </a:extLst>
            </p:cNvPr>
            <p:cNvSpPr txBox="1"/>
            <p:nvPr/>
          </p:nvSpPr>
          <p:spPr>
            <a:xfrm>
              <a:off x="2913302" y="8357654"/>
              <a:ext cx="4540821" cy="80791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ea typeface="Fira Code" panose="020B0809050000020004" pitchFamily="49" charset="0"/>
                  <a:cs typeface="Fira Code" panose="020B0809050000020004" pitchFamily="49" charset="0"/>
                </a:rPr>
                <a:t>Introduction</a:t>
              </a:r>
              <a:endParaRPr lang="en-US" sz="6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1804B8-3792-F349-6CC1-22186A2751A0}"/>
              </a:ext>
            </a:extLst>
          </p:cNvPr>
          <p:cNvGrpSpPr/>
          <p:nvPr/>
        </p:nvGrpSpPr>
        <p:grpSpPr>
          <a:xfrm>
            <a:off x="2794095" y="16093692"/>
            <a:ext cx="6228991" cy="2699858"/>
            <a:chOff x="795809" y="7317836"/>
            <a:chExt cx="4671743" cy="2024893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4603497C-CEE0-374C-6C4C-8C8944DAB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9" y="7317836"/>
              <a:ext cx="4671743" cy="20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EBC16-315C-9BEA-055C-421080C02332}"/>
                </a:ext>
              </a:extLst>
            </p:cNvPr>
            <p:cNvSpPr txBox="1"/>
            <p:nvPr/>
          </p:nvSpPr>
          <p:spPr>
            <a:xfrm>
              <a:off x="2010811" y="7896961"/>
              <a:ext cx="3176125" cy="6232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ea typeface="Fira Code" panose="020B0809050000020004" pitchFamily="49" charset="0"/>
                  <a:cs typeface="Fira Code" panose="020B0809050000020004" pitchFamily="49" charset="0"/>
                </a:rPr>
                <a:t>Objectives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1DC6B3-C98D-7953-FAF3-2650C03CCCFC}"/>
              </a:ext>
            </a:extLst>
          </p:cNvPr>
          <p:cNvGrpSpPr/>
          <p:nvPr/>
        </p:nvGrpSpPr>
        <p:grpSpPr>
          <a:xfrm>
            <a:off x="2881377" y="25367656"/>
            <a:ext cx="6228991" cy="2699857"/>
            <a:chOff x="795809" y="7317836"/>
            <a:chExt cx="4671743" cy="2024893"/>
          </a:xfrm>
        </p:grpSpPr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5B90C42A-BCBB-B4D4-9F4C-7989B185D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9" y="7317836"/>
              <a:ext cx="4671743" cy="20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C914EF-757A-C3A0-FD13-D973A07D8EDD}"/>
                </a:ext>
              </a:extLst>
            </p:cNvPr>
            <p:cNvSpPr txBox="1"/>
            <p:nvPr/>
          </p:nvSpPr>
          <p:spPr>
            <a:xfrm>
              <a:off x="2010811" y="7896961"/>
              <a:ext cx="3456741" cy="6232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ea typeface="Fira Code" panose="020B0809050000020004" pitchFamily="49" charset="0"/>
                  <a:cs typeface="Fira Code" panose="020B0809050000020004" pitchFamily="49" charset="0"/>
                </a:rPr>
                <a:t>Analysis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EBE543-6FB0-231B-A6CC-CCCB735AD519}"/>
              </a:ext>
            </a:extLst>
          </p:cNvPr>
          <p:cNvGrpSpPr/>
          <p:nvPr/>
        </p:nvGrpSpPr>
        <p:grpSpPr>
          <a:xfrm>
            <a:off x="2881375" y="34972094"/>
            <a:ext cx="6228991" cy="2699858"/>
            <a:chOff x="795809" y="7317836"/>
            <a:chExt cx="4671743" cy="2024893"/>
          </a:xfrm>
        </p:grpSpPr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C6CB4E1E-4A0D-B11F-00BE-32326D420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9" y="7317836"/>
              <a:ext cx="4671743" cy="20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E9E12E-A4B6-8815-93D2-A97D3C22A28D}"/>
                </a:ext>
              </a:extLst>
            </p:cNvPr>
            <p:cNvSpPr txBox="1"/>
            <p:nvPr/>
          </p:nvSpPr>
          <p:spPr>
            <a:xfrm>
              <a:off x="2010811" y="7896961"/>
              <a:ext cx="3456741" cy="6232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ea typeface="Fira Code" panose="020B0809050000020004" pitchFamily="49" charset="0"/>
                  <a:cs typeface="Fira Code" panose="020B0809050000020004" pitchFamily="49" charset="0"/>
                </a:rPr>
                <a:t>Feasibility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795C25-5F16-CC6C-EA3E-CD897485C8D2}"/>
              </a:ext>
            </a:extLst>
          </p:cNvPr>
          <p:cNvGrpSpPr/>
          <p:nvPr/>
        </p:nvGrpSpPr>
        <p:grpSpPr>
          <a:xfrm>
            <a:off x="22071683" y="16248857"/>
            <a:ext cx="8261364" cy="2699857"/>
            <a:chOff x="-371700" y="7398378"/>
            <a:chExt cx="6196023" cy="2024893"/>
          </a:xfrm>
        </p:grpSpPr>
        <p:pic>
          <p:nvPicPr>
            <p:cNvPr id="37" name="Picture 6">
              <a:extLst>
                <a:ext uri="{FF2B5EF4-FFF2-40B4-BE49-F238E27FC236}">
                  <a16:creationId xmlns:a16="http://schemas.microsoft.com/office/drawing/2014/main" id="{F230760A-1964-59BB-B1BC-67502CAC1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1700" y="7398378"/>
              <a:ext cx="6196023" cy="20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5C3F49-2568-AC23-34BA-E6A3104F338F}"/>
                </a:ext>
              </a:extLst>
            </p:cNvPr>
            <p:cNvSpPr txBox="1"/>
            <p:nvPr/>
          </p:nvSpPr>
          <p:spPr>
            <a:xfrm>
              <a:off x="439068" y="7864359"/>
              <a:ext cx="4884967" cy="6232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ea typeface="Fira Code" panose="020B0809050000020004" pitchFamily="49" charset="0"/>
                  <a:cs typeface="Fira Code" panose="020B0809050000020004" pitchFamily="49" charset="0"/>
                </a:rPr>
                <a:t>Use Case Diagram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5ED046-ACC8-C755-F74A-42C2C46F5812}"/>
              </a:ext>
            </a:extLst>
          </p:cNvPr>
          <p:cNvGrpSpPr/>
          <p:nvPr/>
        </p:nvGrpSpPr>
        <p:grpSpPr>
          <a:xfrm>
            <a:off x="13176023" y="16150623"/>
            <a:ext cx="6228991" cy="2699857"/>
            <a:chOff x="795809" y="7317836"/>
            <a:chExt cx="4671743" cy="2024893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5E0FB26E-2FDB-FAB0-EFE3-92FDBCB97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9" y="7317836"/>
              <a:ext cx="4671743" cy="20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8A6C2A-ABD2-6CCA-783E-1A5CA51EFC1D}"/>
                </a:ext>
              </a:extLst>
            </p:cNvPr>
            <p:cNvSpPr txBox="1"/>
            <p:nvPr/>
          </p:nvSpPr>
          <p:spPr>
            <a:xfrm>
              <a:off x="1792556" y="7857660"/>
              <a:ext cx="3456741" cy="6232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ea typeface="Fira Code" panose="020B0809050000020004" pitchFamily="49" charset="0"/>
                  <a:cs typeface="Fira Code" panose="020B0809050000020004" pitchFamily="49" charset="0"/>
                </a:rPr>
                <a:t>Advantages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BFCB0AF-A669-90A1-9249-BAF171570E5F}"/>
              </a:ext>
            </a:extLst>
          </p:cNvPr>
          <p:cNvGrpSpPr/>
          <p:nvPr/>
        </p:nvGrpSpPr>
        <p:grpSpPr>
          <a:xfrm>
            <a:off x="13323521" y="25299835"/>
            <a:ext cx="6228991" cy="2699857"/>
            <a:chOff x="795809" y="7317836"/>
            <a:chExt cx="4671743" cy="2024893"/>
          </a:xfrm>
        </p:grpSpPr>
        <p:pic>
          <p:nvPicPr>
            <p:cNvPr id="50" name="Picture 6">
              <a:extLst>
                <a:ext uri="{FF2B5EF4-FFF2-40B4-BE49-F238E27FC236}">
                  <a16:creationId xmlns:a16="http://schemas.microsoft.com/office/drawing/2014/main" id="{3A88DA06-F16C-391C-B600-DFF20973C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9" y="7317836"/>
              <a:ext cx="4671743" cy="20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221E85B-E124-6EA8-8F1D-1E0A33459352}"/>
                </a:ext>
              </a:extLst>
            </p:cNvPr>
            <p:cNvSpPr txBox="1"/>
            <p:nvPr/>
          </p:nvSpPr>
          <p:spPr>
            <a:xfrm>
              <a:off x="1792556" y="7857660"/>
              <a:ext cx="3456741" cy="6232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ea typeface="Fira Code" panose="020B0809050000020004" pitchFamily="49" charset="0"/>
                  <a:cs typeface="Fira Code" panose="020B0809050000020004" pitchFamily="49" charset="0"/>
                </a:rPr>
                <a:t>Limitations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692D4BA-EEC3-A44D-E77B-66FA96B1B695}"/>
              </a:ext>
            </a:extLst>
          </p:cNvPr>
          <p:cNvGrpSpPr/>
          <p:nvPr/>
        </p:nvGrpSpPr>
        <p:grpSpPr>
          <a:xfrm>
            <a:off x="13379223" y="34825216"/>
            <a:ext cx="6228991" cy="2699857"/>
            <a:chOff x="795809" y="7317836"/>
            <a:chExt cx="4671743" cy="2024893"/>
          </a:xfrm>
        </p:grpSpPr>
        <p:pic>
          <p:nvPicPr>
            <p:cNvPr id="54" name="Picture 6">
              <a:extLst>
                <a:ext uri="{FF2B5EF4-FFF2-40B4-BE49-F238E27FC236}">
                  <a16:creationId xmlns:a16="http://schemas.microsoft.com/office/drawing/2014/main" id="{3119C32A-D96D-36C2-B164-135CD45B6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9" y="7317836"/>
              <a:ext cx="4671743" cy="20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6D43DB2-848A-DFD9-9450-F7F131490B71}"/>
                </a:ext>
              </a:extLst>
            </p:cNvPr>
            <p:cNvSpPr txBox="1"/>
            <p:nvPr/>
          </p:nvSpPr>
          <p:spPr>
            <a:xfrm>
              <a:off x="1792556" y="7857660"/>
              <a:ext cx="3456741" cy="6232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ea typeface="Fira Code" panose="020B0809050000020004" pitchFamily="49" charset="0"/>
                  <a:cs typeface="Fira Code" panose="020B0809050000020004" pitchFamily="49" charset="0"/>
                </a:rPr>
                <a:t>Conclusion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1A55FC-C991-8379-0D10-8234B55A5012}"/>
              </a:ext>
            </a:extLst>
          </p:cNvPr>
          <p:cNvGrpSpPr/>
          <p:nvPr/>
        </p:nvGrpSpPr>
        <p:grpSpPr>
          <a:xfrm>
            <a:off x="21682025" y="34818180"/>
            <a:ext cx="8538475" cy="2699857"/>
            <a:chOff x="795809" y="7317836"/>
            <a:chExt cx="4671743" cy="2024893"/>
          </a:xfrm>
        </p:grpSpPr>
        <p:pic>
          <p:nvPicPr>
            <p:cNvPr id="58" name="Picture 6">
              <a:extLst>
                <a:ext uri="{FF2B5EF4-FFF2-40B4-BE49-F238E27FC236}">
                  <a16:creationId xmlns:a16="http://schemas.microsoft.com/office/drawing/2014/main" id="{2CEBC8C4-8631-D20E-1C30-53B215FE4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9" y="7317836"/>
              <a:ext cx="4671743" cy="20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4D0347-DF78-4BD0-25BD-11C278FA4CD6}"/>
                </a:ext>
              </a:extLst>
            </p:cNvPr>
            <p:cNvSpPr txBox="1"/>
            <p:nvPr/>
          </p:nvSpPr>
          <p:spPr>
            <a:xfrm>
              <a:off x="1626302" y="7857660"/>
              <a:ext cx="3456741" cy="6232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ea typeface="Fira Code" panose="020B0809050000020004" pitchFamily="49" charset="0"/>
                  <a:cs typeface="Fira Code" panose="020B0809050000020004" pitchFamily="49" charset="0"/>
                </a:rPr>
                <a:t>      Group 02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F13D9CC-098D-15BF-955E-A078F97ABD04}"/>
              </a:ext>
            </a:extLst>
          </p:cNvPr>
          <p:cNvSpPr txBox="1"/>
          <p:nvPr/>
        </p:nvSpPr>
        <p:spPr>
          <a:xfrm>
            <a:off x="2609427" y="18692367"/>
            <a:ext cx="797202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 design a secure and user-friendly alumni management portal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 centralize alumni data and streamline communication between alumni and the institution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 facilitate event organization, mentorship, and job-sharing through an integrated platform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 automate administrative processes and enhance engagement analytics for better decision-making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 ensure scalability, accessibility, and data protection across all devices</a:t>
            </a:r>
          </a:p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EAAF6C3-B5F5-60E6-8E57-DD5A6FDD13C6}"/>
              </a:ext>
            </a:extLst>
          </p:cNvPr>
          <p:cNvSpPr txBox="1"/>
          <p:nvPr/>
        </p:nvSpPr>
        <p:spPr>
          <a:xfrm>
            <a:off x="12823502" y="28014996"/>
            <a:ext cx="7972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Initial user onboarding and adoption may take time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High dependency on consistent internet connectivity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CD2A6D3-DF24-29FE-9081-2696EFE2AB0F}"/>
              </a:ext>
            </a:extLst>
          </p:cNvPr>
          <p:cNvSpPr txBox="1"/>
          <p:nvPr/>
        </p:nvSpPr>
        <p:spPr>
          <a:xfrm>
            <a:off x="12823502" y="18692368"/>
            <a:ext cx="79720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Centralized and easily searchable alumni database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Automated event management and mentorship matching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Strong authentication and data encryption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Cost-effective long-term maintenance with modular upgrades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Enhanced alumni participation and institutional branding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F5E0FDFC-F3A1-8F28-77E2-9C015153DD44}"/>
              </a:ext>
            </a:extLst>
          </p:cNvPr>
          <p:cNvSpPr txBox="1"/>
          <p:nvPr/>
        </p:nvSpPr>
        <p:spPr>
          <a:xfrm>
            <a:off x="2794095" y="37671951"/>
            <a:ext cx="839238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 project is technically and operationally feasible within a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BDT 500,000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budget</a:t>
            </a:r>
          </a:p>
          <a:p>
            <a:pPr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Economic evaluation predicts gradual cost recovery through efficiency gains, reduced administrative workload, and increased fundraising and sponsorships</a:t>
            </a:r>
          </a:p>
          <a:p>
            <a:pPr>
              <a:buNone/>
            </a:pP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Estimated Payback Period			: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6 years</a:t>
            </a:r>
          </a:p>
          <a:p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Cumulative Benefit by Year 6	: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≈670,000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BDT</a:t>
            </a:r>
          </a:p>
          <a:p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Net Positive Return					: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≈260,000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BDT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1EED133D-6152-4157-F17F-E5D3F59069CA}"/>
              </a:ext>
            </a:extLst>
          </p:cNvPr>
          <p:cNvSpPr txBox="1"/>
          <p:nvPr/>
        </p:nvSpPr>
        <p:spPr>
          <a:xfrm>
            <a:off x="2881376" y="27997493"/>
            <a:ext cx="7700073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Information was gathered through: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Structured Interviews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Questionnaires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Direct Observation</a:t>
            </a:r>
          </a:p>
          <a:p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 Dean of ECE Faculty (Prof. Mohammad Golam Sarwar Bhuyan) was interviewed to identify institutional needs and security requirements</a:t>
            </a:r>
          </a:p>
          <a:p>
            <a:pPr algn="just"/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questionnaire survey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was conducted among BAUET alumni to collect feedback on usability and feature preferences</a:t>
            </a:r>
          </a:p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Observation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of existing alumni communication methods, such as social media and manual records, was carried out by the development team to identify current limitations and workflow gaps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93B8B07D-ED7F-AC54-B6F7-C094982C4C90}"/>
              </a:ext>
            </a:extLst>
          </p:cNvPr>
          <p:cNvSpPr txBox="1"/>
          <p:nvPr/>
        </p:nvSpPr>
        <p:spPr>
          <a:xfrm>
            <a:off x="12823502" y="37584711"/>
            <a:ext cx="87450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 Alumni Management Portal was found to be feasible, effective, and aligned with institutional goals </a:t>
            </a:r>
          </a:p>
          <a:p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It successfully addressed communication gaps, improved data management, and enhanced alumni engagement through automation and centralized access</a:t>
            </a:r>
          </a:p>
          <a:p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Overall, the system proved technically sound, economically viable, and valuable for long-term institutional growth</a:t>
            </a:r>
          </a:p>
        </p:txBody>
      </p:sp>
      <p:pic>
        <p:nvPicPr>
          <p:cNvPr id="1087" name="Picture 1086">
            <a:extLst>
              <a:ext uri="{FF2B5EF4-FFF2-40B4-BE49-F238E27FC236}">
                <a16:creationId xmlns:a16="http://schemas.microsoft.com/office/drawing/2014/main" id="{4E9F2E1F-CE57-99C9-FAF7-E541C82E86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247968" y="19113541"/>
            <a:ext cx="7972019" cy="14265296"/>
          </a:xfrm>
          <a:prstGeom prst="rect">
            <a:avLst/>
          </a:prstGeom>
        </p:spPr>
      </p:pic>
      <p:sp>
        <p:nvSpPr>
          <p:cNvPr id="1088" name="TextBox 1087">
            <a:extLst>
              <a:ext uri="{FF2B5EF4-FFF2-40B4-BE49-F238E27FC236}">
                <a16:creationId xmlns:a16="http://schemas.microsoft.com/office/drawing/2014/main" id="{0F9FFDCD-DE39-AD32-2FD5-F628E4694F01}"/>
              </a:ext>
            </a:extLst>
          </p:cNvPr>
          <p:cNvSpPr txBox="1"/>
          <p:nvPr/>
        </p:nvSpPr>
        <p:spPr>
          <a:xfrm>
            <a:off x="23190504" y="33549237"/>
            <a:ext cx="60959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Fig.2: Use Case Diagram</a:t>
            </a:r>
          </a:p>
        </p:txBody>
      </p: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0238CB02-9139-CED4-6906-D9C99D102FA6}"/>
              </a:ext>
            </a:extLst>
          </p:cNvPr>
          <p:cNvGrpSpPr/>
          <p:nvPr/>
        </p:nvGrpSpPr>
        <p:grpSpPr>
          <a:xfrm>
            <a:off x="13344705" y="29586717"/>
            <a:ext cx="6228991" cy="2699857"/>
            <a:chOff x="795809" y="7317836"/>
            <a:chExt cx="4671743" cy="2024893"/>
          </a:xfrm>
        </p:grpSpPr>
        <p:pic>
          <p:nvPicPr>
            <p:cNvPr id="1090" name="Picture 6">
              <a:extLst>
                <a:ext uri="{FF2B5EF4-FFF2-40B4-BE49-F238E27FC236}">
                  <a16:creationId xmlns:a16="http://schemas.microsoft.com/office/drawing/2014/main" id="{4FC0DC0D-60AA-0226-9EBC-909D5BE56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9" y="7317836"/>
              <a:ext cx="4671743" cy="20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98D8D97E-A2CE-34BF-A693-7D8287B9EA96}"/>
                </a:ext>
              </a:extLst>
            </p:cNvPr>
            <p:cNvSpPr txBox="1"/>
            <p:nvPr/>
          </p:nvSpPr>
          <p:spPr>
            <a:xfrm>
              <a:off x="1792556" y="7874285"/>
              <a:ext cx="3456741" cy="50009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ea typeface="Fira Code" panose="020B0809050000020004" pitchFamily="49" charset="0"/>
                  <a:cs typeface="Fira Code" panose="020B0809050000020004" pitchFamily="49" charset="0"/>
                </a:rPr>
                <a:t>System Design</a:t>
              </a:r>
              <a:endParaRPr lang="en-US" sz="37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92" name="TextBox 1091">
            <a:extLst>
              <a:ext uri="{FF2B5EF4-FFF2-40B4-BE49-F238E27FC236}">
                <a16:creationId xmlns:a16="http://schemas.microsoft.com/office/drawing/2014/main" id="{4F15F39D-5FC0-8420-A67D-371C3955ACEB}"/>
              </a:ext>
            </a:extLst>
          </p:cNvPr>
          <p:cNvSpPr txBox="1"/>
          <p:nvPr/>
        </p:nvSpPr>
        <p:spPr>
          <a:xfrm>
            <a:off x="12877202" y="32286574"/>
            <a:ext cx="8480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 system design was represented using Data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Flow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Diagrams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(DFD), Use Case Diagrams,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and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Class Diagrams.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These methods were used to visualize data movement, user interactions, and system structure</a:t>
            </a:r>
          </a:p>
        </p:txBody>
      </p:sp>
    </p:spTree>
    <p:extLst>
      <p:ext uri="{BB962C8B-B14F-4D97-AF65-F5344CB8AC3E}">
        <p14:creationId xmlns:p14="http://schemas.microsoft.com/office/powerpoint/2010/main" val="21957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</TotalTime>
  <Words>437</Words>
  <Application>Microsoft Office PowerPoint</Application>
  <PresentationFormat>Custom</PresentationFormat>
  <Paragraphs>73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Arial Black</vt:lpstr>
      <vt:lpstr>Bebas Neue</vt:lpstr>
      <vt:lpstr>Biome</vt:lpstr>
      <vt:lpstr>Fira Code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Miskatul Azim</dc:creator>
  <cp:lastModifiedBy>Miskatul Azim</cp:lastModifiedBy>
  <cp:revision>20</cp:revision>
  <dcterms:created xsi:type="dcterms:W3CDTF">2025-10-31T08:23:40Z</dcterms:created>
  <dcterms:modified xsi:type="dcterms:W3CDTF">2025-11-12T15:05:08Z</dcterms:modified>
</cp:coreProperties>
</file>